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32"/>
  </p:notesMasterIdLst>
  <p:handoutMasterIdLst>
    <p:handoutMasterId r:id="rId33"/>
  </p:handoutMasterIdLst>
  <p:sldIdLst>
    <p:sldId id="407" r:id="rId2"/>
    <p:sldId id="457" r:id="rId3"/>
    <p:sldId id="444" r:id="rId4"/>
    <p:sldId id="445" r:id="rId5"/>
    <p:sldId id="504" r:id="rId6"/>
    <p:sldId id="513" r:id="rId7"/>
    <p:sldId id="512" r:id="rId8"/>
    <p:sldId id="439" r:id="rId9"/>
    <p:sldId id="450" r:id="rId10"/>
    <p:sldId id="459" r:id="rId11"/>
    <p:sldId id="451" r:id="rId12"/>
    <p:sldId id="460" r:id="rId13"/>
    <p:sldId id="455" r:id="rId14"/>
    <p:sldId id="452" r:id="rId15"/>
    <p:sldId id="507" r:id="rId16"/>
    <p:sldId id="519" r:id="rId17"/>
    <p:sldId id="505" r:id="rId18"/>
    <p:sldId id="461" r:id="rId19"/>
    <p:sldId id="508" r:id="rId20"/>
    <p:sldId id="514" r:id="rId21"/>
    <p:sldId id="515" r:id="rId22"/>
    <p:sldId id="434" r:id="rId23"/>
    <p:sldId id="446" r:id="rId24"/>
    <p:sldId id="462" r:id="rId25"/>
    <p:sldId id="516" r:id="rId26"/>
    <p:sldId id="510" r:id="rId27"/>
    <p:sldId id="517" r:id="rId28"/>
    <p:sldId id="463" r:id="rId29"/>
    <p:sldId id="518" r:id="rId30"/>
    <p:sldId id="405" r:id="rId31"/>
  </p:sldIdLst>
  <p:sldSz cx="9144000" cy="6858000" type="screen4x3"/>
  <p:notesSz cx="7019925" cy="9305925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8" autoAdjust="0"/>
    <p:restoredTop sz="85256" autoAdjust="0"/>
  </p:normalViewPr>
  <p:slideViewPr>
    <p:cSldViewPr>
      <p:cViewPr varScale="1">
        <p:scale>
          <a:sx n="66" d="100"/>
          <a:sy n="66" d="100"/>
        </p:scale>
        <p:origin x="2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F9595-05FE-423A-826E-8E3DD9E1F5FC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369CF-8D25-4BE6-BAA9-D30F790BD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42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CE7076BB-EE26-45BD-8B09-B1D6D87E2826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2B101EE5-5624-47A5-BBA8-A07AB78E5C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Suppose you have a Recurrence of form T(n) = 8T(n/2) +n^2. How could you solve it?</a:t>
            </a:r>
          </a:p>
          <a:p>
            <a:r>
              <a:rPr lang="en-US"/>
              <a:t>https://www.polleverywhere.com/multiple_choice_polls/blriZgFiAuAvXSX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5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Strassen's algorithm computes a matrix multiply in time n2.81. How important is this over the normal matrix multiply?</a:t>
            </a:r>
          </a:p>
          <a:p>
            <a:r>
              <a:rPr lang="en-US"/>
              <a:t>https://www.polleverywhere.com/multiple_choice_polls/RX8lSJ7ywD5AKPD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38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ACA71-4003-D84F-9ECF-574A47CC4E5D}" type="slidenum">
              <a:rPr lang="zh-TW" altLang="en-US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932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32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7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You're considering using code from the Web in a homework assignment, or a solution you found on line. You should:</a:t>
            </a:r>
          </a:p>
          <a:p>
            <a:r>
              <a:rPr lang="en-US"/>
              <a:t>https://www.polleverywhere.com/multiple_choice_polls/aSVlECHrMaEPt3J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01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6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Heapsort is?</a:t>
            </a:r>
          </a:p>
          <a:p>
            <a:r>
              <a:rPr lang="en-US"/>
              <a:t>https://www.polleverywhere.com/multiple_choice_polls/9hXXVX5grMpE6s5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75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7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did you think of the interviewer's questioning style?</a:t>
            </a:r>
          </a:p>
          <a:p>
            <a:r>
              <a:rPr lang="en-US"/>
              <a:t>https://www.polleverywhere.com/multiple_choice_polls/gXPkEw1cpnly2ho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6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did you think of your interviewee?</a:t>
            </a:r>
          </a:p>
          <a:p>
            <a:r>
              <a:rPr lang="en-US"/>
              <a:t>https://www.polleverywhere.com/multiple_choice_polls/2Bcwzs8oRbfzQ4C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69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6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3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32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did you think of HW explanation 1?</a:t>
            </a:r>
          </a:p>
          <a:p>
            <a:r>
              <a:rPr lang="en-US"/>
              <a:t>https://www.polleverywhere.com/multiple_choice_polls/8vmrgZ3VhcBHQvH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25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69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did you think of HW explanatiobn #2</a:t>
            </a:r>
          </a:p>
          <a:p>
            <a:r>
              <a:rPr lang="en-US"/>
              <a:t>https://www.polleverywhere.com/multiple_choice_polls/BL1zpHfb2mm0Ruz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8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32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did you think of HW explanatiobn #3</a:t>
            </a:r>
          </a:p>
          <a:p>
            <a:r>
              <a:rPr lang="en-US"/>
              <a:t>https://www.polleverywhere.com/multiple_choice_polls/Yafw9lfl8l8gPr8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7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1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7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5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6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5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01EE5-5624-47A5-BBA8-A07AB78E5C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1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1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8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 baseline="0">
                <a:solidFill>
                  <a:srgbClr val="28601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990600"/>
            <a:ext cx="8229600" cy="609599"/>
          </a:xfrm>
          <a:prstGeom prst="rect">
            <a:avLst/>
          </a:prstGeom>
        </p:spPr>
        <p:txBody>
          <a:bodyPr/>
          <a:lstStyle>
            <a:lvl1pPr algn="l">
              <a:buNone/>
              <a:defRPr sz="2800" baseline="0">
                <a:solidFill>
                  <a:srgbClr val="286017"/>
                </a:solidFill>
              </a:defRPr>
            </a:lvl1pPr>
            <a:lvl2pPr>
              <a:buNone/>
              <a:defRPr/>
            </a:lvl2pPr>
            <a:lvl5pPr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5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2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8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7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11341-8B9E-4B49-8399-9D780D3D9F03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165B-1689-47E8-94D3-7602158C4C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 descr="C:\Users\mtondo\Desktop\Morgan\Graphics\Waves\OrangeSwoosh_Spring2012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106776"/>
            <a:ext cx="9144000" cy="751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6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../../Desktop/Algorithms%20Source%20Decks/Divide%20and%20Conquer/Divide%20and%20Conquer%20-%20Strassen.ppt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Week%202/heapsort.pp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../../Desktop/Algorithms%20Source%20Decks/Divide%20and%20Conquer/Recurrence%20and%20Master%20Method.ppt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CS 608 Algorithms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4294967295"/>
          </p:nvPr>
        </p:nvSpPr>
        <p:spPr>
          <a:xfrm>
            <a:off x="1250950" y="3910013"/>
            <a:ext cx="6642100" cy="171291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en-US" dirty="0">
                <a:solidFill>
                  <a:srgbClr val="8EB4E3"/>
                </a:solidFill>
              </a:rPr>
              <a:t>Week 3</a:t>
            </a:r>
            <a:br>
              <a:rPr lang="en-US" dirty="0">
                <a:solidFill>
                  <a:srgbClr val="8EB4E3"/>
                </a:solidFill>
              </a:rPr>
            </a:br>
            <a:br>
              <a:rPr lang="en-US" dirty="0">
                <a:solidFill>
                  <a:srgbClr val="8EB4E3"/>
                </a:solidFill>
              </a:rPr>
            </a:br>
            <a:r>
              <a:rPr lang="en-US" dirty="0">
                <a:solidFill>
                  <a:srgbClr val="8EB4E3"/>
                </a:solidFill>
              </a:rPr>
              <a:t>Dr. Tom Schmidt</a:t>
            </a:r>
          </a:p>
        </p:txBody>
      </p:sp>
      <p:sp>
        <p:nvSpPr>
          <p:cNvPr id="1638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B6356CD5-44AF-4237-A702-E359E0B93965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1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5807378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ceholder-4-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 err="1">
                <a:solidFill>
                  <a:srgbClr val="0000FF"/>
                </a:solidFill>
              </a:rPr>
              <a:t>Strassen’s</a:t>
            </a:r>
            <a:r>
              <a:rPr lang="en-US" altLang="en-US" b="1" dirty="0">
                <a:solidFill>
                  <a:srgbClr val="0000FF"/>
                </a:solidFill>
              </a:rPr>
              <a:t> Algorithm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8EB4E3"/>
                </a:solidFill>
              </a:rPr>
              <a:t>From </a:t>
            </a:r>
            <a:r>
              <a:rPr lang="en-US" altLang="en-US" b="1" dirty="0">
                <a:solidFill>
                  <a:srgbClr val="8EB4E3"/>
                </a:solidFill>
                <a:hlinkClick r:id="rId3"/>
              </a:rPr>
              <a:t>this Deck</a:t>
            </a:r>
            <a:endParaRPr lang="en-US" altLang="en-US" b="1" dirty="0">
              <a:solidFill>
                <a:srgbClr val="8EB4E3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11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152673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ceholder-4-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Analysis of Algorithms</a:t>
            </a:r>
            <a:endParaRPr lang="en-US" altLang="zh-TW"/>
          </a:p>
        </p:txBody>
      </p:sp>
      <p:sp>
        <p:nvSpPr>
          <p:cNvPr id="8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C0B820-F685-C841-A155-885B5A961C33}" type="slidenum">
              <a:rPr lang="zh-TW" altLang="en-US"/>
              <a:pPr>
                <a:defRPr/>
              </a:pPr>
              <a:t>13</a:t>
            </a:fld>
            <a:endParaRPr lang="en-US" altLang="zh-TW"/>
          </a:p>
        </p:txBody>
      </p:sp>
      <p:graphicFrame>
        <p:nvGraphicFramePr>
          <p:cNvPr id="56400" name="Group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42166"/>
              </p:ext>
            </p:extLst>
          </p:nvPr>
        </p:nvGraphicFramePr>
        <p:xfrm>
          <a:off x="395288" y="549275"/>
          <a:ext cx="8497887" cy="5226052"/>
        </p:xfrm>
        <a:graphic>
          <a:graphicData uri="http://schemas.openxmlformats.org/drawingml/2006/table">
            <a:tbl>
              <a:tblPr/>
              <a:tblGrid>
                <a:gridCol w="100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794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   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log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log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2.81</a:t>
                      </a:r>
                      <a:endParaRPr kumimoji="0" lang="en-US" altLang="zh-CN" sz="2000" b="0" i="1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49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512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345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256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4,096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2419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160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1,024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32,768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16962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384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4,094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262,144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118950</a:t>
                      </a:r>
                      <a:endParaRPr kumimoji="0" lang="en-US" altLang="zh-CN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128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128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896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16,384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2,097,152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834180</a:t>
                      </a:r>
                      <a:endParaRPr kumimoji="0" lang="en-US" altLang="zh-CN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256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256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2,048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65,536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16,777,216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5,849,979</a:t>
                      </a:r>
                      <a:endParaRPr kumimoji="0" lang="en-US" altLang="zh-CN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512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512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4,608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262,144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134,217,728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41,025,000</a:t>
                      </a:r>
                      <a:endParaRPr kumimoji="0" lang="en-US" altLang="zh-CN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1024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1,024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10,240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1,048,576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1,073,741,824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287,701,998</a:t>
                      </a:r>
                      <a:endParaRPr kumimoji="0" lang="en-US" altLang="zh-CN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99" name="Text Box 79"/>
          <p:cNvSpPr txBox="1">
            <a:spLocks noChangeArrowheads="1"/>
          </p:cNvSpPr>
          <p:nvPr/>
        </p:nvSpPr>
        <p:spPr bwMode="auto">
          <a:xfrm>
            <a:off x="457200" y="60960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cs typeface="+mn-cs"/>
              </a:rPr>
              <a:t>The Growth Rate of the Six  Popular  functions</a:t>
            </a:r>
          </a:p>
        </p:txBody>
      </p:sp>
    </p:spTree>
    <p:extLst>
      <p:ext uri="{BB962C8B-B14F-4D97-AF65-F5344CB8AC3E}">
        <p14:creationId xmlns:p14="http://schemas.microsoft.com/office/powerpoint/2010/main" val="54144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0000FF"/>
                </a:solidFill>
              </a:rPr>
              <a:t>The </a:t>
            </a:r>
            <a:r>
              <a:rPr lang="en-US" altLang="en-US" b="1" dirty="0" err="1">
                <a:solidFill>
                  <a:srgbClr val="0000FF"/>
                </a:solidFill>
              </a:rPr>
              <a:t>HackerRank</a:t>
            </a:r>
            <a:r>
              <a:rPr lang="en-US" altLang="en-US" b="1" dirty="0">
                <a:solidFill>
                  <a:srgbClr val="0000FF"/>
                </a:solidFill>
              </a:rPr>
              <a:t> Problem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In which we hear from Reuben</a:t>
            </a:r>
            <a:endParaRPr lang="en-US" altLang="en-US" sz="3600" b="1" dirty="0">
              <a:solidFill>
                <a:srgbClr val="95B3D7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14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217341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0000FF"/>
                </a:solidFill>
              </a:rPr>
              <a:t>The </a:t>
            </a:r>
            <a:r>
              <a:rPr lang="en-US" altLang="en-US" b="1" dirty="0" err="1">
                <a:solidFill>
                  <a:srgbClr val="0000FF"/>
                </a:solidFill>
              </a:rPr>
              <a:t>HackerRank</a:t>
            </a:r>
            <a:r>
              <a:rPr lang="en-US" altLang="en-US" b="1" dirty="0">
                <a:solidFill>
                  <a:srgbClr val="0000FF"/>
                </a:solidFill>
              </a:rPr>
              <a:t> Problem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In which we hear from Sir Robert, and perhaps Jana</a:t>
            </a:r>
            <a:endParaRPr lang="en-US" altLang="en-US" sz="3600" b="1" dirty="0">
              <a:solidFill>
                <a:srgbClr val="95B3D7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15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49193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4D84-4C52-A143-B876-3D095CE20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CCBD4-3903-2F4E-9706-A104D19C6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01FF2-44BD-B14C-AEC7-7D3268E33FB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0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 err="1">
                <a:solidFill>
                  <a:srgbClr val="0000FF"/>
                </a:solidFill>
              </a:rPr>
              <a:t>Heapsort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Review </a:t>
            </a:r>
            <a:r>
              <a:rPr lang="en-US" altLang="en-US" b="1" dirty="0">
                <a:solidFill>
                  <a:srgbClr val="95B3D7"/>
                </a:solidFill>
                <a:hlinkClick r:id="rId3" action="ppaction://hlinkpres?slideindex=1&amp;slidetitle="/>
              </a:rPr>
              <a:t>this deck</a:t>
            </a:r>
            <a:endParaRPr lang="en-US" altLang="en-US" sz="3600" b="1" dirty="0">
              <a:solidFill>
                <a:srgbClr val="95B3D7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17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133321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ceholder-4-3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0000FF"/>
                </a:solidFill>
              </a:rPr>
              <a:t>Google Interview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sz="3600" b="1" dirty="0">
                <a:solidFill>
                  <a:srgbClr val="95B3D7"/>
                </a:solidFill>
              </a:rPr>
              <a:t>A member of Teams Hamburg and Goethe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19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72409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0000FF"/>
                </a:solidFill>
              </a:rPr>
              <a:t>Week 3 Agenda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Quiz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Recurrence and the Master Method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Strassen’s Algorithm, Redux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The </a:t>
            </a:r>
            <a:r>
              <a:rPr lang="en-US" altLang="en-US" b="1" dirty="0" err="1">
                <a:solidFill>
                  <a:srgbClr val="95B3D7"/>
                </a:solidFill>
              </a:rPr>
              <a:t>Hackerrank</a:t>
            </a:r>
            <a:r>
              <a:rPr lang="en-US" altLang="en-US" b="1" dirty="0">
                <a:solidFill>
                  <a:srgbClr val="95B3D7"/>
                </a:solidFill>
              </a:rPr>
              <a:t> Problem, and my problem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Heapsort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Google Interview; Hamburg and Goethe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Homework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Wrap-up and review</a:t>
            </a:r>
            <a:endParaRPr lang="en-US" altLang="en-US" sz="3600" b="1" dirty="0">
              <a:solidFill>
                <a:srgbClr val="95B3D7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2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984410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F98F-7018-894A-8451-F9421FC29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83504-27AB-F248-977B-FBFD4A705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30920-88CA-F142-B411-1229B2B48C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2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A770-EF8A-6249-8E45-FF21B8004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8A1D8-2A12-974D-9484-72EE21255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81229-49BF-2B49-B5FC-4909D5BABF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0000FF"/>
                </a:solidFill>
              </a:rPr>
              <a:t>Homework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Exercise 3.1-4  </a:t>
            </a:r>
          </a:p>
          <a:p>
            <a:endParaRPr lang="en-US" altLang="en-US" b="1" dirty="0">
              <a:solidFill>
                <a:srgbClr val="95B3D7"/>
              </a:solidFill>
            </a:endParaRPr>
          </a:p>
          <a:p>
            <a:r>
              <a:rPr lang="en-US" altLang="en-US" b="1" dirty="0">
                <a:solidFill>
                  <a:srgbClr val="95B3D7"/>
                </a:solidFill>
              </a:rPr>
              <a:t>4.1 a through e page 107 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4.3 f through j page 108</a:t>
            </a:r>
          </a:p>
          <a:p>
            <a:r>
              <a:rPr lang="en-US" altLang="en-US" b="1" dirty="0">
                <a:solidFill>
                  <a:srgbClr val="95B3D7"/>
                </a:solidFill>
              </a:rPr>
              <a:t>Exercise 6.4-1 Page 160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22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47756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>
            <a:norm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Exercise 3.1-4, practice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23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  <p:pic>
        <p:nvPicPr>
          <p:cNvPr id="2" name="Picture 1" descr="Screen Shot 2016-09-26 at 12.16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" y="2438400"/>
            <a:ext cx="843425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2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>
            <a:norm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4.1 a through e Team BMW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24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1924A-9CAD-FF41-A9BB-2EFCD8734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0" y="1235075"/>
            <a:ext cx="8824590" cy="43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8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B8DE-5481-6D47-9C70-D61BA9ADF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32DAE-D63E-6C4A-986B-14FE4788ED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9542C-D742-194F-A4E0-EADCC874CF7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3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>
            <a:norm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4.3 f through j Team Brandenburg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26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5A27F-86E6-2F4E-A382-760635F4C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203229"/>
            <a:ext cx="8510108" cy="44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8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2166-D884-1243-AF60-9ADE327A8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FD6CE-28BA-0543-BE96-287D3361E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76AFD-A020-CE4E-BBCA-59C996610CA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>
            <a:norm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Exercise 6.4-1, Heapsort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28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C373E-335B-764D-8B05-4158B09E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7243" cy="12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5A28-E42F-2B4A-A225-1BA439DDA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253F0-7B84-3742-9DFE-9D73FE84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ABB97-1DF1-A04B-A104-F30326FDEAD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Week 3 Objectives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After your readings and this lecture, you will be able to:</a:t>
            </a: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Work problems related to applying the Master Method</a:t>
            </a: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Understand </a:t>
            </a:r>
            <a:r>
              <a:rPr lang="en-US" altLang="en-US" sz="3200" b="1" dirty="0" err="1">
                <a:solidFill>
                  <a:srgbClr val="7F7F7F"/>
                </a:solidFill>
              </a:rPr>
              <a:t>Heapsort</a:t>
            </a:r>
            <a:endParaRPr lang="en-US" altLang="en-US" sz="3200" b="1" dirty="0">
              <a:solidFill>
                <a:srgbClr val="7F7F7F"/>
              </a:solidFill>
            </a:endParaRPr>
          </a:p>
          <a:p>
            <a:pPr lvl="1"/>
            <a:r>
              <a:rPr lang="en-US" altLang="en-US" sz="3200" b="1" dirty="0">
                <a:solidFill>
                  <a:srgbClr val="7F7F7F"/>
                </a:solidFill>
              </a:rPr>
              <a:t>Know Asymptotic Notation cold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7662A8B-A35E-4FE4-8FD9-0FA090212B5C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3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281039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Wrap-up and review</a:t>
            </a:r>
          </a:p>
        </p:txBody>
      </p:sp>
      <p:sp>
        <p:nvSpPr>
          <p:cNvPr id="104450" name="Rectangle 2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en-US" sz="3600" b="1" dirty="0">
                <a:solidFill>
                  <a:srgbClr val="8EB4E3"/>
                </a:solidFill>
              </a:rPr>
              <a:t>About how much time did you spend on the homework?</a:t>
            </a:r>
          </a:p>
          <a:p>
            <a:r>
              <a:rPr lang="en-US" altLang="en-US" sz="3600" b="1" dirty="0">
                <a:solidFill>
                  <a:srgbClr val="8EB4E3"/>
                </a:solidFill>
              </a:rPr>
              <a:t>Did you consider any question fun or interesting, and if so, which one(s)</a:t>
            </a:r>
          </a:p>
          <a:p>
            <a:r>
              <a:rPr lang="en-US" altLang="en-US" sz="3600" b="1" dirty="0">
                <a:solidFill>
                  <a:srgbClr val="8EB4E3"/>
                </a:solidFill>
              </a:rPr>
              <a:t>Thank you and </a:t>
            </a:r>
            <a:r>
              <a:rPr lang="pl-PL" altLang="en-US" sz="3600" b="1" dirty="0" err="1">
                <a:solidFill>
                  <a:srgbClr val="8EB4E3"/>
                </a:solidFill>
              </a:rPr>
              <a:t>శుభ</a:t>
            </a:r>
            <a:r>
              <a:rPr lang="pl-PL" altLang="en-US" sz="3600" b="1" dirty="0">
                <a:solidFill>
                  <a:srgbClr val="8EB4E3"/>
                </a:solidFill>
              </a:rPr>
              <a:t> </a:t>
            </a:r>
            <a:r>
              <a:rPr lang="pl-PL" altLang="en-US" sz="3600" b="1" dirty="0" err="1">
                <a:solidFill>
                  <a:srgbClr val="8EB4E3"/>
                </a:solidFill>
              </a:rPr>
              <a:t>రాత్రి</a:t>
            </a:r>
            <a:r>
              <a:rPr lang="pl-PL" altLang="en-US" sz="3600" b="1" dirty="0">
                <a:solidFill>
                  <a:srgbClr val="8EB4E3"/>
                </a:solidFill>
              </a:rPr>
              <a:t> (</a:t>
            </a:r>
            <a:r>
              <a:rPr lang="pl-PL" altLang="en-US" sz="3600" b="1" dirty="0" err="1">
                <a:solidFill>
                  <a:srgbClr val="8EB4E3"/>
                </a:solidFill>
              </a:rPr>
              <a:t>Śubha</a:t>
            </a:r>
            <a:r>
              <a:rPr lang="pl-PL" altLang="en-US" sz="3600" b="1" dirty="0">
                <a:solidFill>
                  <a:srgbClr val="8EB4E3"/>
                </a:solidFill>
              </a:rPr>
              <a:t> </a:t>
            </a:r>
            <a:r>
              <a:rPr lang="pl-PL" altLang="en-US" sz="3600" b="1" dirty="0" err="1">
                <a:solidFill>
                  <a:srgbClr val="8EB4E3"/>
                </a:solidFill>
              </a:rPr>
              <a:t>rātri</a:t>
            </a:r>
            <a:r>
              <a:rPr lang="pl-PL" altLang="en-US" sz="3600" b="1" dirty="0">
                <a:solidFill>
                  <a:srgbClr val="8EB4E3"/>
                </a:solidFill>
              </a:rPr>
              <a:t>)</a:t>
            </a:r>
            <a:endParaRPr lang="en-US" altLang="en-US" sz="3600" b="1" dirty="0">
              <a:solidFill>
                <a:srgbClr val="8EB4E3"/>
              </a:solidFill>
            </a:endParaRPr>
          </a:p>
          <a:p>
            <a:endParaRPr lang="en-US" altLang="en-US" sz="3600" b="1" dirty="0"/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1330C9F-B4E7-469C-B9F0-D4376E7C9F81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30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427176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Quiz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57200" y="1295400"/>
            <a:ext cx="8229600" cy="4830763"/>
          </a:xfrm>
        </p:spPr>
        <p:txBody>
          <a:bodyPr lIns="90488" tIns="44450" rIns="90488" bIns="44450">
            <a:normAutofit fontScale="92500" lnSpcReduction="10000"/>
          </a:bodyPr>
          <a:lstStyle/>
          <a:p>
            <a:r>
              <a:rPr lang="en-US" altLang="en-US" b="1" dirty="0">
                <a:solidFill>
                  <a:srgbClr val="95B3D7"/>
                </a:solidFill>
              </a:rPr>
              <a:t>1) Prove that n^3 = 8^lgn</a:t>
            </a:r>
          </a:p>
          <a:p>
            <a:r>
              <a:rPr lang="en-US" altLang="en-US" sz="3200" b="1" dirty="0">
                <a:solidFill>
                  <a:srgbClr val="95B3D7"/>
                </a:solidFill>
              </a:rPr>
              <a:t>2) Answer two of these four</a:t>
            </a:r>
          </a:p>
          <a:p>
            <a:pPr lvl="1"/>
            <a:r>
              <a:rPr lang="en-US" altLang="en-US" sz="2800" b="1" dirty="0">
                <a:solidFill>
                  <a:srgbClr val="95B3D7"/>
                </a:solidFill>
              </a:rPr>
              <a:t>A) Describe the process of showing the running time of an algorithm by induction</a:t>
            </a:r>
          </a:p>
          <a:p>
            <a:pPr lvl="1"/>
            <a:r>
              <a:rPr lang="en-US" altLang="en-US" b="1" dirty="0">
                <a:solidFill>
                  <a:srgbClr val="95B3D7"/>
                </a:solidFill>
              </a:rPr>
              <a:t>B) Describe the process of showing the running time of an algorithm by recursion tree</a:t>
            </a:r>
          </a:p>
          <a:p>
            <a:pPr lvl="1"/>
            <a:r>
              <a:rPr lang="en-US" altLang="en-US" b="1" dirty="0">
                <a:solidFill>
                  <a:srgbClr val="95B3D7"/>
                </a:solidFill>
              </a:rPr>
              <a:t>C) Describe the process of using the Master Method to show the running time of an algorithm</a:t>
            </a:r>
          </a:p>
          <a:p>
            <a:pPr lvl="1"/>
            <a:r>
              <a:rPr lang="en-US" altLang="en-US" b="1" dirty="0">
                <a:solidFill>
                  <a:srgbClr val="95B3D7"/>
                </a:solidFill>
              </a:rPr>
              <a:t>D) Build a heap by inserting the following values:</a:t>
            </a:r>
            <a:br>
              <a:rPr lang="en-US" altLang="en-US" b="1" dirty="0">
                <a:solidFill>
                  <a:srgbClr val="95B3D7"/>
                </a:solidFill>
              </a:rPr>
            </a:br>
            <a:r>
              <a:rPr lang="en-US" altLang="en-US" b="1" dirty="0">
                <a:solidFill>
                  <a:srgbClr val="95B3D7"/>
                </a:solidFill>
              </a:rPr>
              <a:t>22, 37, 31, 41, 33, 17, 8, 5, 22, 38. Show all additions and re-heaps.</a:t>
            </a:r>
          </a:p>
          <a:p>
            <a:pPr lvl="1"/>
            <a:endParaRPr lang="en-US" altLang="en-US" sz="2800" b="1" dirty="0">
              <a:solidFill>
                <a:srgbClr val="7F7F7F"/>
              </a:solidFill>
            </a:endParaRP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7662A8B-A35E-4FE4-8FD9-0FA090212B5C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4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94059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Last week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7662A8B-A35E-4FE4-8FD9-0FA090212B5C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5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4AD01-BD1C-0545-B756-62B982D1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79" y="9144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9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Last week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7662A8B-A35E-4FE4-8FD9-0FA090212B5C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6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36EA-BB07-A249-AB1E-686D74E03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56" y="1107332"/>
            <a:ext cx="7622555" cy="57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3366FF"/>
                </a:solidFill>
              </a:rPr>
              <a:t>Quiz, Week 2 questions?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57200" y="1295400"/>
            <a:ext cx="8229600" cy="4830763"/>
          </a:xfrm>
        </p:spPr>
        <p:txBody>
          <a:bodyPr lIns="90488" tIns="44450" rIns="90488" bIns="44450">
            <a:normAutofit/>
          </a:bodyPr>
          <a:lstStyle/>
          <a:p>
            <a:r>
              <a:rPr lang="en-US" altLang="en-US" b="1" dirty="0">
                <a:solidFill>
                  <a:srgbClr val="95B3D7"/>
                </a:solidFill>
              </a:rPr>
              <a:t>1) Ask away!</a:t>
            </a:r>
          </a:p>
          <a:p>
            <a:pPr lvl="1"/>
            <a:endParaRPr lang="en-US" altLang="en-US" sz="2800" b="1" dirty="0">
              <a:solidFill>
                <a:srgbClr val="7F7F7F"/>
              </a:solidFill>
            </a:endParaRP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77662A8B-A35E-4FE4-8FD9-0FA090212B5C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7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188571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5-09-08 at 11.21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" y="0"/>
            <a:ext cx="9000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52425"/>
            <a:ext cx="8194675" cy="882650"/>
          </a:xfrm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Recurrence and the Master Method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52400" y="1447800"/>
            <a:ext cx="8610600" cy="5791200"/>
          </a:xfrm>
        </p:spPr>
        <p:txBody>
          <a:bodyPr lIns="90488" tIns="44450" rIns="90488" bIns="44450"/>
          <a:lstStyle/>
          <a:p>
            <a:r>
              <a:rPr lang="en-US" altLang="en-US" b="1" dirty="0">
                <a:solidFill>
                  <a:srgbClr val="95B3D7"/>
                </a:solidFill>
              </a:rPr>
              <a:t>From </a:t>
            </a:r>
            <a:r>
              <a:rPr lang="en-US" altLang="en-US" b="1" dirty="0">
                <a:solidFill>
                  <a:srgbClr val="95B3D7"/>
                </a:solidFill>
                <a:hlinkClick r:id="rId3"/>
              </a:rPr>
              <a:t>This Deck</a:t>
            </a:r>
            <a:r>
              <a:rPr lang="en-US" altLang="en-US" b="1" dirty="0">
                <a:solidFill>
                  <a:srgbClr val="95B3D7"/>
                </a:solidFill>
              </a:rPr>
              <a:t>, once More?</a:t>
            </a:r>
            <a:endParaRPr lang="en-US" altLang="en-US" sz="3600" b="1" dirty="0">
              <a:solidFill>
                <a:srgbClr val="95B3D7"/>
              </a:solidFill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 anchor="ctr"/>
          <a:lstStyle/>
          <a:p>
            <a:pPr eaLnBrk="0" hangingPunct="0"/>
            <a:fld id="{EAC4D86B-78F6-4DFF-81CC-4506F020FC0E}" type="slidenum">
              <a:rPr lang="en-US" sz="1200">
                <a:solidFill>
                  <a:schemeClr val="bg1"/>
                </a:solidFill>
                <a:effectLst/>
                <a:latin typeface="Abril Text"/>
              </a:rPr>
              <a:pPr eaLnBrk="0" hangingPunct="0"/>
              <a:t>9</a:t>
            </a:fld>
            <a:endParaRPr lang="en-US" sz="1200">
              <a:solidFill>
                <a:schemeClr val="bg1"/>
              </a:solidFill>
              <a:effectLst/>
              <a:latin typeface="Abril Text"/>
            </a:endParaRPr>
          </a:p>
        </p:txBody>
      </p:sp>
    </p:spTree>
    <p:extLst>
      <p:ext uri="{BB962C8B-B14F-4D97-AF65-F5344CB8AC3E}">
        <p14:creationId xmlns:p14="http://schemas.microsoft.com/office/powerpoint/2010/main" val="3447593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VERSION" val="12.0"/>
  <p:tag name="DELIMITERS" val="3.1"/>
  <p:tag name="SHOWBARVISIBLE" val="True"/>
  <p:tag name="USESECONDARYMONITOR" val="True"/>
  <p:tag name="SAVECSVWITHSESSION" val="True"/>
  <p:tag name="CSVFORMAT" val="0"/>
  <p:tag name="BULLETTYPE" val="3"/>
  <p:tag name="ANSWERNOWSTYLE" val="-1"/>
  <p:tag name="ANSWERNOWTEXT" val="Answer Now"/>
  <p:tag name="COUNTDOWNSTYLE" val="-1"/>
  <p:tag name="RESPCOUNTERSTYLE" val="-1"/>
  <p:tag name="RESPCOUNTERFORMAT" val="0"/>
  <p:tag name="RESPTABLESTYLE" val="-1"/>
  <p:tag name="COUNTDOWNSECONDS" val="10"/>
  <p:tag name="INPUTSOURCE" val="1"/>
  <p:tag name="NUMRESPONSES" val="1"/>
  <p:tag name="ALLOWDUPLICATES" val="False"/>
  <p:tag name="BACKUPSESSIONS" val="True"/>
  <p:tag name="BACKUPMAINTENANCE" val="7"/>
  <p:tag name="CHARTVALUEFORMAT" val="0%"/>
  <p:tag name="AUTOADVANCE" val="False"/>
  <p:tag name="REVIEWONLY" val="False"/>
  <p:tag name="ROTATIONINTERVAL" val="2"/>
  <p:tag name="AUTOUPDATEALIASES" val="True"/>
  <p:tag name="STDCHART" val="1"/>
  <p:tag name="RACEENDPOINTS" val="100"/>
  <p:tag name="RACERSMAXDISPLAYED" val="5"/>
  <p:tag name="RACEANIMATIONSPEED" val="3"/>
  <p:tag name="SKIPREMAININGRACESLIDES" val="True"/>
  <p:tag name="PARTICIPANTSINLEADERBOARD" val="5"/>
  <p:tag name="TEAMSINLEADERBOARD" val="5"/>
  <p:tag name="MAXRESPONDERS" val="5"/>
  <p:tag name="BUBBLENAMEVISIBLE" val="True"/>
  <p:tag name="BUBBLESIZEVISIBLE" val="True"/>
  <p:tag name="BUBBLEVALUEFORMAT" val="0.0"/>
  <p:tag name="BUBBLEGROUPING" val="3"/>
  <p:tag name="DEFAULTNUMTEAMS" val="5"/>
  <p:tag name="CUSTOMGRIDBACKCOLOR" val="-2830136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True"/>
  <p:tag name="DISPLAYDEVICENUMBER" val="True"/>
  <p:tag name="DISPLAYDEVICEID" val="True"/>
  <p:tag name="GRIDOPACITY" val="90"/>
  <p:tag name="GRIDROTATIONINTERVAL" val="2"/>
  <p:tag name="AUTOSIZEGRID" val="True"/>
  <p:tag name="GRIDSIZE" val="{Width=800, Height=600}"/>
  <p:tag name="GRIDPOSITION" val="1"/>
  <p:tag name="GRIDFONTSIZE" val="12"/>
  <p:tag name="POLLINGCYCLE" val="2"/>
  <p:tag name="CHARTCOLORS" val="1"/>
  <p:tag name="CHARTLABELS" val="0"/>
  <p:tag name="RESETCHARTS" val="True"/>
  <p:tag name="INCLUDENONRESPONDERS" val="False"/>
  <p:tag name="MULTIRESPDIVISOR" val="1"/>
  <p:tag name="INCLUDEPPT" val="True"/>
  <p:tag name="ALLOWUSERFEEDBACK" val="True"/>
  <p:tag name="CORRECTPOINTVALUE" val="100"/>
  <p:tag name="INCORRECTPOINTVALUE" val="0"/>
  <p:tag name="REALTIMEBACKUP" val="False"/>
  <p:tag name="REALTIMEBACKUPPATH" val="(None)"/>
  <p:tag name="ZEROBASED" val="False"/>
  <p:tag name="AUTOADJUSTPARTRANGE" val="True"/>
  <p:tag name="CHARTSCALE" val="True"/>
  <p:tag name="FIBDISPLAYRESULTS" val="True"/>
  <p:tag name="FIBNUMRESULTS" val="5"/>
  <p:tag name="FIBINCLUDEOTHER" val="True"/>
  <p:tag name="FIBDISPLAYKEYWORDS" val="True"/>
  <p:tag name="PRRESPONSE1" val="10"/>
  <p:tag name="PRRESPONSE2" val="9"/>
  <p:tag name="PRRESPONSE3" val="8"/>
  <p:tag name="PRRESPONSE4" val="7"/>
  <p:tag name="PRRESPONSE5" val="6"/>
  <p:tag name="PRRESPONSE6" val="5"/>
  <p:tag name="PRRESPONSE7" val="4"/>
  <p:tag name="PRRESPONSE8" val="3"/>
  <p:tag name="PRRESPONSE9" val="2"/>
  <p:tag name="PRRESPONSE10" val="1"/>
  <p:tag name="SHOWFLASHWARNING" val="True"/>
  <p:tag name="ALWAYSOPENPOLL" val="False"/>
  <p:tag name="ADVANCEDSETTINGSVIEW" val="True"/>
  <p:tag name="POWERPOINTVERSION" val="14.0"/>
  <p:tag name="TASKPANEKEY" val="70f61ca7-19a7-4622-8659-7ae6fb16f2c8"/>
  <p:tag name="EXPANDSHOWBAR" val="True"/>
  <p:tag name="WASPOLLED" val="415FB79CDAB1455296D693E64879D583"/>
  <p:tag name="TPVERSION" val="5"/>
  <p:tag name="TPFULLVERSION" val="5033.3.3.1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10607</TotalTime>
  <Words>697</Words>
  <Application>Microsoft Macintosh PowerPoint</Application>
  <PresentationFormat>On-screen Show (4:3)</PresentationFormat>
  <Paragraphs>193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新細明體</vt:lpstr>
      <vt:lpstr>宋体</vt:lpstr>
      <vt:lpstr>Abril Text</vt:lpstr>
      <vt:lpstr>Arial</vt:lpstr>
      <vt:lpstr>Calibri</vt:lpstr>
      <vt:lpstr>Times New Roman</vt:lpstr>
      <vt:lpstr>Wingdings</vt:lpstr>
      <vt:lpstr>Office Theme</vt:lpstr>
      <vt:lpstr>CS 608 Algorithms</vt:lpstr>
      <vt:lpstr>Week 3 Agenda</vt:lpstr>
      <vt:lpstr>Week 3 Objectives</vt:lpstr>
      <vt:lpstr>Quiz</vt:lpstr>
      <vt:lpstr>Last week</vt:lpstr>
      <vt:lpstr>Last week</vt:lpstr>
      <vt:lpstr>Quiz, Week 2 questions?</vt:lpstr>
      <vt:lpstr>PowerPoint Presentation</vt:lpstr>
      <vt:lpstr>Recurrence and the Master Method</vt:lpstr>
      <vt:lpstr>PowerPoint Presentation</vt:lpstr>
      <vt:lpstr>Strassen’s Algorithm</vt:lpstr>
      <vt:lpstr>PowerPoint Presentation</vt:lpstr>
      <vt:lpstr>PowerPoint Presentation</vt:lpstr>
      <vt:lpstr>The HackerRank Problem</vt:lpstr>
      <vt:lpstr>The HackerRank Problem</vt:lpstr>
      <vt:lpstr>PowerPoint Presentation</vt:lpstr>
      <vt:lpstr>Heapsort</vt:lpstr>
      <vt:lpstr>PowerPoint Presentation</vt:lpstr>
      <vt:lpstr>Google Interview</vt:lpstr>
      <vt:lpstr>PowerPoint Presentation</vt:lpstr>
      <vt:lpstr>PowerPoint Presentation</vt:lpstr>
      <vt:lpstr>Homework</vt:lpstr>
      <vt:lpstr>Exercise 3.1-4, practice</vt:lpstr>
      <vt:lpstr>4.1 a through e Team BMW</vt:lpstr>
      <vt:lpstr>PowerPoint Presentation</vt:lpstr>
      <vt:lpstr>4.3 f through j Team Brandenburg</vt:lpstr>
      <vt:lpstr>PowerPoint Presentation</vt:lpstr>
      <vt:lpstr>Exercise 6.4-1, Heapsort</vt:lpstr>
      <vt:lpstr>PowerPoint Presentation</vt:lpstr>
      <vt:lpstr>Wrap-up and review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mtondo</dc:creator>
  <cp:lastModifiedBy>Microsoft Office User</cp:lastModifiedBy>
  <cp:revision>490</cp:revision>
  <dcterms:created xsi:type="dcterms:W3CDTF">2011-11-29T17:33:16Z</dcterms:created>
  <dcterms:modified xsi:type="dcterms:W3CDTF">2018-02-06T18:09:47Z</dcterms:modified>
</cp:coreProperties>
</file>